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60" r:id="rId6"/>
    <p:sldId id="262" r:id="rId7"/>
    <p:sldId id="283" r:id="rId8"/>
    <p:sldId id="265" r:id="rId9"/>
    <p:sldId id="266" r:id="rId10"/>
    <p:sldId id="272" r:id="rId11"/>
    <p:sldId id="273" r:id="rId12"/>
    <p:sldId id="284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2138-72C5-4A2F-8A5F-6C38267793BC}" type="datetimeFigureOut">
              <a:rPr lang="en-US" smtClean="0"/>
              <a:pPr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439-4D1F-4487-936A-06BB25C16E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Water losses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30425"/>
            <a:ext cx="32004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 Coefficient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0668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Evaporation pan data cannot be applied to free water surface directly but must be adjusted for the differences in physical and climatological factors.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Thus the pan evaporation data have to be corrected to obtain the actual evaporation from surfaces of lakes and reservoirs, i.e., by multiplying by a coefficient called pan coefficient and is defined as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experimental values for pan coefficients range from 0.67 to 0.82 with an average of 0.7.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970693"/>
              </p:ext>
            </p:extLst>
          </p:nvPr>
        </p:nvGraphicFramePr>
        <p:xfrm>
          <a:off x="1600200" y="3962400"/>
          <a:ext cx="4648200" cy="913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3" imgW="2197080" imgH="431640" progId="Equation.KSEE3">
                  <p:embed/>
                </p:oleObj>
              </mc:Choice>
              <mc:Fallback>
                <p:oleObj name="Equation" r:id="rId3" imgW="2197080" imgH="431640" progId="Equation.KSEE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962400"/>
                        <a:ext cx="4648200" cy="91351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28600"/>
            <a:ext cx="24384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 Evaporation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9906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evaporation from a wet soil surface immediately after rain when the water table lies within a meter from the ground is called soil evaporation.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Soil evaporation will continue at a high rate for some time after the cessation of rainfall, then decrease as the ground surface starts drying, until a constant rate is reached which is dependent on the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depth of the water table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nature of the soil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in addition to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meteorological conditions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A2D933-60B3-4A66-B3DC-A7327C0DD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7088697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28600"/>
            <a:ext cx="24384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 Evaporation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8F5F08-1C9A-42AB-86B6-4494231F2102}"/>
              </a:ext>
            </a:extLst>
          </p:cNvPr>
          <p:cNvSpPr txBox="1"/>
          <p:nvPr/>
        </p:nvSpPr>
        <p:spPr>
          <a:xfrm>
            <a:off x="304800" y="990600"/>
            <a:ext cx="8382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Measurement of soil evaporation can be done with tanks (lysimeters) filled with earth and with the surface almost flush with the ground.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FDED1-B23D-4F31-A7F5-97E29B198F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28" t="40672" r="20722"/>
          <a:stretch/>
        </p:blipFill>
        <p:spPr>
          <a:xfrm>
            <a:off x="549221" y="2621935"/>
            <a:ext cx="7893158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05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28600"/>
            <a:ext cx="3048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Transpiration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990600"/>
            <a:ext cx="8382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Is the process by which the water vapor escapes from the living plant leaves and enters the atmosphere.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Various methods are devised by botanists for measurements of transpiration and one of the widely used methods is by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phytometer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is the total water lost from a cropped (or irrigated) land due to evaporation from the soil and transpiration by the plants or used by the plants in building up of plant tissue. 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733800"/>
            <a:ext cx="81534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consumptive use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990600"/>
            <a:ext cx="8839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Potential evapotranspiration (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i="1" baseline="-25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is the evapotranspiration from the short green vegetation when the roots are supplied with unlimited water covering the soil. 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Estimation of Evapotranspiration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following are some of the methods of estimating evapotranspiration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Tanks and lysimeter experiments.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Field experimental plots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62484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 or consumptive use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990600"/>
            <a:ext cx="8839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Installation of sunken tanks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Evapotranspiration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equations as developed by Lowry – Johnson, Penman,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Thornthwatie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Blaney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Criddle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marL="514350" indent="-514350">
              <a:buFont typeface="+mj-lt"/>
              <a:buAutoNum type="arabicPeriod" startAt="3"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Evaporation index method, i.e., from pan evaporation data as developed by Hargreaves and Christiansen.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64008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consumptive use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990600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Blaney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Criddle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 marL="514350" indent="-514350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This method is used throughout the world for the consumptive use determinations and is given by: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63246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consumptive use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95600" y="3276600"/>
          <a:ext cx="311638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8" name="Equation" r:id="rId3" imgW="1396800" imgH="660240" progId="Equation.KSEE3">
                  <p:embed/>
                </p:oleObj>
              </mc:Choice>
              <mc:Fallback>
                <p:oleObj name="Equation" r:id="rId3" imgW="1396800" imgH="660240" progId="Equation.KSEE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3116385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95599" y="5105400"/>
          <a:ext cx="268420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9" name="Equation" r:id="rId5" imgW="1155600" imgH="393480" progId="Equation.KSEE3">
                  <p:embed/>
                </p:oleObj>
              </mc:Choice>
              <mc:Fallback>
                <p:oleObj name="Equation" r:id="rId5" imgW="1155600" imgH="393480" progId="Equation.KSEE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599" y="5105400"/>
                        <a:ext cx="268420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10668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 = seasonal consumptive use (cm)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 = mean monthly temperature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 = monthly percentage of hours of bright sunshine (of the year)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 = monthly consumptive use coefficient determined from experimental data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 = monthly consumptive use factor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K, F = seasonal values of consumptive coefficient and factor, respectively.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64770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 or consumptive use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10668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Determine the evapotranspiration and irrigation requirement for wheat, if the water application efficiency is 65% and the consumptive use coefficient for the growing season is 0.8 from the following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04800"/>
            <a:ext cx="63246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Evapotranspiration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consumptive use 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507" y="2876377"/>
            <a:ext cx="854794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228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solution: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 b="2439"/>
          <a:stretch>
            <a:fillRect/>
          </a:stretch>
        </p:blipFill>
        <p:spPr bwMode="auto">
          <a:xfrm>
            <a:off x="304800" y="762000"/>
            <a:ext cx="817197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886200"/>
            <a:ext cx="6248400" cy="266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334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hydrologic equation states  that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Rainfall –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Runoff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Losses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Both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Interception loss – due to surface vegetation, i.e., held by plant leaves.</a:t>
            </a:r>
          </a:p>
          <a:p>
            <a:pPr marL="514350" indent="-514350">
              <a:buAutoNum type="arabicParenBoth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Evaporation: (a) from water surface, i.e., reservoirs, lakes, ponds, river channels, etc. (b) from soil surface when the groundwater table is very near the soil surface. </a:t>
            </a:r>
          </a:p>
          <a:p>
            <a:pPr marL="514350" indent="-514350">
              <a:buAutoNum type="arabicParenBoth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Transpiration – from plant leaves.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8463206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81000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Evapotranspiration for consumptive use – from irrigated or cropped land.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Infiltration – into the soil at the ground surface.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 Watershed leakage – groundwater movement from one basin to another or into the sea.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895600"/>
            <a:ext cx="28956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Interception  loss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657600"/>
            <a:ext cx="83820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defined as the precipitation intercepted by foliage (plant leaves, forests) and buildings are returned to atmosphere (by evaporation from plant leaves) without reaching the ground surface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rain = Rainfall – Interception loss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27D99BD-D914-423B-BF73-FDBB234739AA}"/>
              </a:ext>
            </a:extLst>
          </p:cNvPr>
          <p:cNvSpPr txBox="1"/>
          <p:nvPr/>
        </p:nvSpPr>
        <p:spPr>
          <a:xfrm>
            <a:off x="457200" y="609600"/>
            <a:ext cx="838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 from free water surfaces and soil are of great importance in hydro-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meterological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studies.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 from water surfaces (Lake evaporation)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factors affecting evaporation are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4863" indent="-409575">
              <a:buAutoNum type="arabicParenBoth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and water temperature</a:t>
            </a:r>
          </a:p>
          <a:p>
            <a:pPr marL="804863" indent="-409575">
              <a:buAutoNum type="arabicParenBoth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humidity</a:t>
            </a:r>
          </a:p>
          <a:p>
            <a:pPr marL="804863" indent="-409575">
              <a:buAutoNum type="arabicParenBoth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 velocity</a:t>
            </a:r>
          </a:p>
          <a:p>
            <a:pPr marL="804863" indent="-409575">
              <a:buAutoNum type="arabicParenBoth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area (exposed)</a:t>
            </a:r>
          </a:p>
          <a:p>
            <a:pPr marL="804863" indent="-409575">
              <a:buAutoNum type="arabicParenBoth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Salinity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water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91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1000"/>
            <a:ext cx="29718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371600"/>
            <a:ext cx="838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evaporation is a function of the difference in vapor pressure at the water surface and in the atmosphere. </a:t>
            </a:r>
          </a:p>
          <a:p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Dalton’s law of evaporation is given by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403388"/>
              </p:ext>
            </p:extLst>
          </p:nvPr>
        </p:nvGraphicFramePr>
        <p:xfrm>
          <a:off x="2514600" y="3951265"/>
          <a:ext cx="432646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927000" imgH="228600" progId="Equation.KSEE3">
                  <p:embed/>
                </p:oleObj>
              </mc:Choice>
              <mc:Fallback>
                <p:oleObj name="Equation" r:id="rId3" imgW="927000" imgH="228600" progId="Equation.KSEE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951265"/>
                        <a:ext cx="432646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2325FA2-9E43-4289-8B80-10EC324A347D}"/>
              </a:ext>
            </a:extLst>
          </p:cNvPr>
          <p:cNvSpPr/>
          <p:nvPr/>
        </p:nvSpPr>
        <p:spPr>
          <a:xfrm>
            <a:off x="2495108" y="5115773"/>
            <a:ext cx="1595651" cy="516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CEDF373-7E23-4A1A-A0FE-778AD2E9A707}"/>
              </a:ext>
            </a:extLst>
          </p:cNvPr>
          <p:cNvCxnSpPr>
            <a:cxnSpLocks/>
          </p:cNvCxnSpPr>
          <p:nvPr/>
        </p:nvCxnSpPr>
        <p:spPr>
          <a:xfrm flipV="1">
            <a:off x="3582679" y="4833982"/>
            <a:ext cx="379721" cy="435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09CAD37-8394-4D1E-BE9F-DED11A19FB25}"/>
              </a:ext>
            </a:extLst>
          </p:cNvPr>
          <p:cNvSpPr/>
          <p:nvPr/>
        </p:nvSpPr>
        <p:spPr>
          <a:xfrm>
            <a:off x="3276600" y="5605094"/>
            <a:ext cx="2746485" cy="811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Saturated vapor pressure at the temperature of water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8C2380-BB92-4554-9365-66860CFD5818}"/>
              </a:ext>
            </a:extLst>
          </p:cNvPr>
          <p:cNvCxnSpPr>
            <a:cxnSpLocks/>
          </p:cNvCxnSpPr>
          <p:nvPr/>
        </p:nvCxnSpPr>
        <p:spPr>
          <a:xfrm flipV="1">
            <a:off x="4824042" y="4833982"/>
            <a:ext cx="0" cy="798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BFC1FE6-B761-4C87-A873-638BA21CD506}"/>
              </a:ext>
            </a:extLst>
          </p:cNvPr>
          <p:cNvCxnSpPr>
            <a:cxnSpLocks/>
            <a:stCxn id="22" idx="0"/>
          </p:cNvCxnSpPr>
          <p:nvPr/>
        </p:nvCxnSpPr>
        <p:spPr>
          <a:xfrm flipH="1" flipV="1">
            <a:off x="6172199" y="4868096"/>
            <a:ext cx="1257301" cy="1036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6C1494D-0663-4FAE-8291-EAAD620CD173}"/>
              </a:ext>
            </a:extLst>
          </p:cNvPr>
          <p:cNvSpPr/>
          <p:nvPr/>
        </p:nvSpPr>
        <p:spPr>
          <a:xfrm>
            <a:off x="6172199" y="5905034"/>
            <a:ext cx="2514601" cy="811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Vapor pressure of the air (2 m above ground surface)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1000"/>
            <a:ext cx="2743200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1295400"/>
                <a:ext cx="83820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Dalton’s law states that the evaporation is proportional to the difference in vapor pressure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endParaRPr lang="en-US" sz="28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general form of the Dalton’s law is given by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295400"/>
                <a:ext cx="8382000" cy="2246769"/>
              </a:xfrm>
              <a:prstGeom prst="rect">
                <a:avLst/>
              </a:prstGeom>
              <a:blipFill>
                <a:blip r:embed="rId2"/>
                <a:stretch>
                  <a:fillRect l="-1455" t="-2989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2524A35-9BC7-46DD-BC40-D941033D1A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175" t="41026" r="34662" b="24786"/>
          <a:stretch/>
        </p:blipFill>
        <p:spPr>
          <a:xfrm>
            <a:off x="2438400" y="3962400"/>
            <a:ext cx="4251962" cy="685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29EE3B-D14B-4404-BD6C-12D3F38F0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84" y="5068431"/>
            <a:ext cx="6889297" cy="4941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1000"/>
            <a:ext cx="22098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059793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the temperature and wind velocity, greater is the evaporation, while greater the humidity and dissolved solid, smaller is the evaporation.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739D20-A958-47A9-89E3-4D0D205D48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70" t="29283" r="34482" b="-9"/>
          <a:stretch/>
        </p:blipFill>
        <p:spPr>
          <a:xfrm>
            <a:off x="3785547" y="4267200"/>
            <a:ext cx="4724400" cy="21287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F4E02C-5366-450C-B45B-98EEA68A9E48}"/>
              </a:ext>
            </a:extLst>
          </p:cNvPr>
          <p:cNvSpPr txBox="1"/>
          <p:nvPr/>
        </p:nvSpPr>
        <p:spPr>
          <a:xfrm>
            <a:off x="304800" y="2600361"/>
            <a:ext cx="7966881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of Estimating Lake Evaporation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B092F6-1B22-478F-9CC0-EA7413A2FC9F}"/>
              </a:ext>
            </a:extLst>
          </p:cNvPr>
          <p:cNvSpPr txBox="1"/>
          <p:nvPr/>
        </p:nvSpPr>
        <p:spPr>
          <a:xfrm>
            <a:off x="304800" y="3279154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 from water surface can be determined using the following methods: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The storage equation </a:t>
            </a:r>
          </a:p>
        </p:txBody>
      </p:sp>
    </p:spTree>
    <p:extLst>
      <p:ext uri="{BB962C8B-B14F-4D97-AF65-F5344CB8AC3E}">
        <p14:creationId xmlns:p14="http://schemas.microsoft.com/office/powerpoint/2010/main" val="339740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12954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AutoNum type="arabicParenBoth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Auxiliary pans like land pans, floating pans, etc.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arenBoth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 formula like that of Dalton’s law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arenBoth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Humidity and wind velocity gradients.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arenBoth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energy budget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arenBoth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water budget 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AutoNum type="arabicParenBoth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of aerodynamic and energy balance equations – Penman’s equation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41786-A1F4-4F87-BD10-8376BB68B19D}"/>
              </a:ext>
            </a:extLst>
          </p:cNvPr>
          <p:cNvSpPr txBox="1"/>
          <p:nvPr/>
        </p:nvSpPr>
        <p:spPr>
          <a:xfrm>
            <a:off x="271818" y="609600"/>
            <a:ext cx="7966881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of Estimating Lake Evaporation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81000"/>
            <a:ext cx="304800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Evaporation Pans</a:t>
            </a:r>
          </a:p>
        </p:txBody>
      </p:sp>
      <p:pic>
        <p:nvPicPr>
          <p:cNvPr id="7170" name="Picture 2" descr="http://www.makeitgreen.webs.com/img/pan%20evapor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599" y="1828800"/>
            <a:ext cx="4140820" cy="2841011"/>
          </a:xfrm>
          <a:prstGeom prst="rect">
            <a:avLst/>
          </a:prstGeom>
          <a:noFill/>
        </p:spPr>
      </p:pic>
      <p:pic>
        <p:nvPicPr>
          <p:cNvPr id="6" name="Picture 2" descr="http://perrylakes.info/wp-content/uploads/2009/11/Floating-Class-A-Pan.jpg">
            <a:extLst>
              <a:ext uri="{FF2B5EF4-FFF2-40B4-BE49-F238E27FC236}">
                <a16:creationId xmlns:a16="http://schemas.microsoft.com/office/drawing/2014/main" id="{08068C6B-3ACF-43F8-A602-6DE23069B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828800"/>
            <a:ext cx="4267200" cy="2855306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C010B5-331E-4C6C-B9A0-F17D25BFCBD7}"/>
              </a:ext>
            </a:extLst>
          </p:cNvPr>
          <p:cNvSpPr txBox="1"/>
          <p:nvPr/>
        </p:nvSpPr>
        <p:spPr>
          <a:xfrm>
            <a:off x="1371599" y="1317011"/>
            <a:ext cx="17526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Floating pans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F33BCC-347F-4DE0-A48E-4B725C7097C8}"/>
              </a:ext>
            </a:extLst>
          </p:cNvPr>
          <p:cNvSpPr txBox="1"/>
          <p:nvPr/>
        </p:nvSpPr>
        <p:spPr>
          <a:xfrm>
            <a:off x="5714999" y="1304501"/>
            <a:ext cx="17526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Land pans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869</Words>
  <Application>Microsoft Office PowerPoint</Application>
  <PresentationFormat>On-screen Show (4:3)</PresentationFormat>
  <Paragraphs>113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Times New Roman</vt:lpstr>
      <vt:lpstr>Wingdings</vt:lpstr>
      <vt:lpstr>Office Theme</vt:lpstr>
      <vt:lpstr>Equation</vt:lpstr>
      <vt:lpstr>Water losses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losses</dc:title>
  <dc:creator>Alaa</dc:creator>
  <cp:lastModifiedBy>Amana</cp:lastModifiedBy>
  <cp:revision>24</cp:revision>
  <dcterms:created xsi:type="dcterms:W3CDTF">2012-12-19T10:35:30Z</dcterms:created>
  <dcterms:modified xsi:type="dcterms:W3CDTF">2018-04-09T10:37:37Z</dcterms:modified>
</cp:coreProperties>
</file>